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70" r:id="rId7"/>
    <p:sldId id="258" r:id="rId8"/>
    <p:sldId id="263" r:id="rId9"/>
    <p:sldId id="269" r:id="rId10"/>
    <p:sldId id="266" r:id="rId11"/>
    <p:sldId id="264" r:id="rId12"/>
    <p:sldId id="259" r:id="rId13"/>
    <p:sldId id="260" r:id="rId14"/>
    <p:sldId id="265" r:id="rId15"/>
    <p:sldId id="261" r:id="rId16"/>
    <p:sldId id="267" r:id="rId17"/>
    <p:sldId id="268" r:id="rId18"/>
    <p:sldId id="262" r:id="rId19"/>
    <p:sldId id="27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tu Hailu" userId="8ab874b2-eeb8-4afe-be48-e529b6df6269" providerId="ADAL" clId="{B8992018-16B8-4C37-8F46-0ED583C2240B}"/>
    <pc:docChg chg="modSld">
      <pc:chgData name="Getu Hailu" userId="8ab874b2-eeb8-4afe-be48-e529b6df6269" providerId="ADAL" clId="{B8992018-16B8-4C37-8F46-0ED583C2240B}" dt="2021-06-18T14:06:30.883" v="15" actId="20577"/>
      <pc:docMkLst>
        <pc:docMk/>
      </pc:docMkLst>
      <pc:sldChg chg="modSp mod">
        <pc:chgData name="Getu Hailu" userId="8ab874b2-eeb8-4afe-be48-e529b6df6269" providerId="ADAL" clId="{B8992018-16B8-4C37-8F46-0ED583C2240B}" dt="2021-06-18T13:35:20.364" v="13" actId="20577"/>
        <pc:sldMkLst>
          <pc:docMk/>
          <pc:sldMk cId="0" sldId="258"/>
        </pc:sldMkLst>
        <pc:spChg chg="mod">
          <ac:chgData name="Getu Hailu" userId="8ab874b2-eeb8-4afe-be48-e529b6df6269" providerId="ADAL" clId="{B8992018-16B8-4C37-8F46-0ED583C2240B}" dt="2021-06-18T13:35:20.364" v="13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Getu Hailu" userId="8ab874b2-eeb8-4afe-be48-e529b6df6269" providerId="ADAL" clId="{B8992018-16B8-4C37-8F46-0ED583C2240B}" dt="2021-06-18T12:58:32.128" v="0" actId="14734"/>
        <pc:sldMkLst>
          <pc:docMk/>
          <pc:sldMk cId="0" sldId="265"/>
        </pc:sldMkLst>
        <pc:graphicFrameChg chg="modGraphic">
          <ac:chgData name="Getu Hailu" userId="8ab874b2-eeb8-4afe-be48-e529b6df6269" providerId="ADAL" clId="{B8992018-16B8-4C37-8F46-0ED583C2240B}" dt="2021-06-18T12:58:32.128" v="0" actId="14734"/>
          <ac:graphicFrameMkLst>
            <pc:docMk/>
            <pc:sldMk cId="0" sldId="265"/>
            <ac:graphicFrameMk id="4" creationId="{00000000-0000-0000-0000-000000000000}"/>
          </ac:graphicFrameMkLst>
        </pc:graphicFrameChg>
      </pc:sldChg>
      <pc:sldChg chg="modSp mod">
        <pc:chgData name="Getu Hailu" userId="8ab874b2-eeb8-4afe-be48-e529b6df6269" providerId="ADAL" clId="{B8992018-16B8-4C37-8F46-0ED583C2240B}" dt="2021-06-18T14:06:30.883" v="15" actId="20577"/>
        <pc:sldMkLst>
          <pc:docMk/>
          <pc:sldMk cId="0" sldId="270"/>
        </pc:sldMkLst>
        <pc:spChg chg="mod">
          <ac:chgData name="Getu Hailu" userId="8ab874b2-eeb8-4afe-be48-e529b6df6269" providerId="ADAL" clId="{B8992018-16B8-4C37-8F46-0ED583C2240B}" dt="2021-06-18T14:06:30.883" v="15" actId="20577"/>
          <ac:spMkLst>
            <pc:docMk/>
            <pc:sldMk cId="0" sldId="270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Sheet1!$K$5:$K$29</c:f>
              <c:numCache>
                <c:formatCode>General</c:formatCode>
                <c:ptCount val="25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</c:numCache>
            </c:numRef>
          </c:xVal>
          <c:yVal>
            <c:numRef>
              <c:f>Sheet1!$L$5:$L$29</c:f>
              <c:numCache>
                <c:formatCode>General</c:formatCode>
                <c:ptCount val="25"/>
                <c:pt idx="0">
                  <c:v>0.37340277000000027</c:v>
                </c:pt>
                <c:pt idx="1">
                  <c:v>0.36302126000000012</c:v>
                </c:pt>
                <c:pt idx="2">
                  <c:v>0.35409228000000009</c:v>
                </c:pt>
                <c:pt idx="3">
                  <c:v>0.36213035999999998</c:v>
                </c:pt>
                <c:pt idx="4">
                  <c:v>0.36351364000000008</c:v>
                </c:pt>
                <c:pt idx="5">
                  <c:v>0.36026867000000012</c:v>
                </c:pt>
                <c:pt idx="6">
                  <c:v>0.38585608000000027</c:v>
                </c:pt>
                <c:pt idx="7">
                  <c:v>0.37233468000000014</c:v>
                </c:pt>
                <c:pt idx="8">
                  <c:v>0.37380165000000015</c:v>
                </c:pt>
                <c:pt idx="9">
                  <c:v>0.37625419000000015</c:v>
                </c:pt>
                <c:pt idx="10">
                  <c:v>0.39479504999999998</c:v>
                </c:pt>
                <c:pt idx="11">
                  <c:v>0.40319483</c:v>
                </c:pt>
                <c:pt idx="12">
                  <c:v>0.39091303000000016</c:v>
                </c:pt>
                <c:pt idx="13">
                  <c:v>0.40330255000000009</c:v>
                </c:pt>
                <c:pt idx="14">
                  <c:v>0.42398854000000014</c:v>
                </c:pt>
                <c:pt idx="15">
                  <c:v>0.42589907000000016</c:v>
                </c:pt>
                <c:pt idx="16">
                  <c:v>0.44809873000000011</c:v>
                </c:pt>
                <c:pt idx="17">
                  <c:v>0.44441301000000011</c:v>
                </c:pt>
                <c:pt idx="18">
                  <c:v>0.43842712000000011</c:v>
                </c:pt>
                <c:pt idx="19">
                  <c:v>0.45951225000000001</c:v>
                </c:pt>
                <c:pt idx="20">
                  <c:v>0.44707566000000021</c:v>
                </c:pt>
                <c:pt idx="21">
                  <c:v>0.44830678000000029</c:v>
                </c:pt>
                <c:pt idx="22">
                  <c:v>0.44420142000000001</c:v>
                </c:pt>
                <c:pt idx="23">
                  <c:v>0.45109111999999996</c:v>
                </c:pt>
                <c:pt idx="24">
                  <c:v>0.44146108000000012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EBB-48FD-93F3-5ABBF5087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582912"/>
        <c:axId val="122584448"/>
      </c:scatterChart>
      <c:valAx>
        <c:axId val="122582912"/>
        <c:scaling>
          <c:orientation val="minMax"/>
          <c:max val="2008"/>
          <c:min val="1984"/>
        </c:scaling>
        <c:delete val="0"/>
        <c:axPos val="b"/>
        <c:numFmt formatCode="General" sourceLinked="1"/>
        <c:majorTickMark val="out"/>
        <c:minorTickMark val="none"/>
        <c:tickLblPos val="nextTo"/>
        <c:crossAx val="122584448"/>
        <c:crosses val="autoZero"/>
        <c:crossBetween val="midCat"/>
        <c:majorUnit val="2"/>
      </c:valAx>
      <c:valAx>
        <c:axId val="122584448"/>
        <c:scaling>
          <c:orientation val="minMax"/>
          <c:min val="0.340000000000000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5829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3C64D-9A05-49AD-9B01-657838C9E073}" type="datetimeFigureOut">
              <a:rPr lang="en-CA" smtClean="0"/>
              <a:pPr/>
              <a:t>2021-06-16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39C0-6563-4757-9A21-39DA961420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0B3E0-711B-4E74-9686-E1A457BCAE66}" type="datetimeFigureOut">
              <a:rPr lang="en-CA" smtClean="0"/>
              <a:pPr/>
              <a:t>2021-06-16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1DCC-897A-43EB-8FF1-23332A977B4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link between efficiency and capital constraints/structure; the link between credit/capital constraints and competitiveness; the link between financial constraints and investment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1DCC-897A-43EB-8FF1-23332A977B4D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Competitiveness; tax credit implications; patronage</a:t>
            </a:r>
            <a:r>
              <a:rPr lang="en-CA" baseline="0" dirty="0"/>
              <a:t> payout implications; retained earning implications; investment tax credit; government funding for cooperative development;  etc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1DCC-897A-43EB-8FF1-23332A977B4D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C5787D-294A-40F3-9451-B19755BB80DC}" type="datetimeFigureOut">
              <a:rPr lang="en-CA" smtClean="0"/>
              <a:pPr/>
              <a:t>2021-06-16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5C412E-5C31-48C5-82B4-B0A26737D7A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opscanada.coop/en/gov_affair/Co_op_Legisl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278688" cy="1902073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/>
              <a:t>The Effects of Financing Constraints on Co-operative Firms’  Investment in Canada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/>
              <a:t>Getu</a:t>
            </a:r>
            <a:r>
              <a:rPr lang="en-CA" dirty="0"/>
              <a:t> </a:t>
            </a:r>
            <a:r>
              <a:rPr lang="en-CA" dirty="0" err="1"/>
              <a:t>Hailu</a:t>
            </a:r>
            <a:endParaRPr lang="en-CA" dirty="0"/>
          </a:p>
          <a:p>
            <a:r>
              <a:rPr lang="en-CA" dirty="0"/>
              <a:t>University of Guelph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5805264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>
                <a:solidFill>
                  <a:schemeClr val="bg1"/>
                </a:solidFill>
              </a:rPr>
              <a:t>Cooperating Across Boarders: Extending the Boundaries of the Social and Solidarity Economy, Brock University, May 27-29,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Investment Function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772816"/>
          <a:ext cx="7704856" cy="2486025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Variables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Estimates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St. Error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Q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0.768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/>
                        <a:t>0.054</a:t>
                      </a:r>
                      <a:endParaRPr lang="en-CA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***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1" u="none" strike="noStrike" dirty="0"/>
                        <a:t>Debt/Asset</a:t>
                      </a:r>
                      <a:endParaRPr lang="en-CA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1" u="none" strike="noStrike"/>
                        <a:t>-1.966</a:t>
                      </a:r>
                      <a:endParaRPr lang="en-CA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1" u="none" strike="noStrike" dirty="0"/>
                        <a:t>0.233</a:t>
                      </a:r>
                      <a:endParaRPr lang="en-CA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1" u="none" strike="noStrike" dirty="0"/>
                        <a:t>***</a:t>
                      </a:r>
                      <a:endParaRPr lang="en-CA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Size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-0.191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0.049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***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1" u="none" strike="noStrike" dirty="0"/>
                        <a:t>Cash flow</a:t>
                      </a:r>
                      <a:endParaRPr lang="en-CA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1" u="none" strike="noStrike" dirty="0"/>
                        <a:t>0.003</a:t>
                      </a:r>
                      <a:endParaRPr lang="en-CA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1" u="none" strike="noStrike" dirty="0"/>
                        <a:t>0.001</a:t>
                      </a:r>
                      <a:endParaRPr lang="en-CA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1" u="none" strike="noStrike" dirty="0"/>
                        <a:t>***</a:t>
                      </a:r>
                      <a:endParaRPr lang="en-CA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474962"/>
              </p:ext>
            </p:extLst>
          </p:nvPr>
        </p:nvGraphicFramePr>
        <p:xfrm>
          <a:off x="683568" y="1268760"/>
          <a:ext cx="7848872" cy="4423410"/>
        </p:xfrm>
        <a:graphic>
          <a:graphicData uri="http://schemas.openxmlformats.org/drawingml/2006/table">
            <a:tbl>
              <a:tblPr/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6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Variables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u="none" strike="noStrike" dirty="0"/>
                        <a:t>Estimates</a:t>
                      </a:r>
                      <a:endParaRPr lang="en-CA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St. Error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Debt/Asset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Cash Flow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Investment Inefficiency Effects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Debt/Asset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418.657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131.570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Cash Flow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906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8.829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-4.848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/>
              <a:t>Investment function and efficiency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The Degree of Investment Efficiency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186815"/>
          <a:ext cx="7920880" cy="523494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510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0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Industry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Investment Efficiency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Supply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42%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Feed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48%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>
                          <a:solidFill>
                            <a:srgbClr val="0070C0"/>
                          </a:solidFill>
                        </a:rPr>
                        <a:t>Petroleum</a:t>
                      </a:r>
                      <a:endParaRPr lang="en-CA" sz="2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>
                          <a:solidFill>
                            <a:srgbClr val="0070C0"/>
                          </a:solidFill>
                        </a:rPr>
                        <a:t>66%</a:t>
                      </a:r>
                      <a:endParaRPr lang="en-CA" sz="2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Dairy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26%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>
                          <a:solidFill>
                            <a:srgbClr val="C00000"/>
                          </a:solidFill>
                        </a:rPr>
                        <a:t>Fruit</a:t>
                      </a:r>
                      <a:endParaRPr lang="en-CA" sz="2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>
                          <a:solidFill>
                            <a:srgbClr val="C00000"/>
                          </a:solidFill>
                        </a:rPr>
                        <a:t>21%</a:t>
                      </a:r>
                      <a:endParaRPr lang="en-CA" sz="28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>
                          <a:solidFill>
                            <a:srgbClr val="C00000"/>
                          </a:solidFill>
                        </a:rPr>
                        <a:t>Vegetables</a:t>
                      </a:r>
                      <a:endParaRPr lang="en-CA" sz="2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>
                          <a:solidFill>
                            <a:srgbClr val="C00000"/>
                          </a:solidFill>
                        </a:rPr>
                        <a:t>13%</a:t>
                      </a:r>
                      <a:endParaRPr lang="en-CA" sz="28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Greenhouse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16%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Grain and Oilseeds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32%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Livestock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29%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Poultry</a:t>
                      </a:r>
                      <a:r>
                        <a:rPr lang="en-CA" sz="2800" b="1" u="none" strike="noStrike" baseline="0" dirty="0"/>
                        <a:t> and Eggs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31%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b="1" u="none" strike="noStrike" dirty="0"/>
                        <a:t>Honey and Maple</a:t>
                      </a:r>
                      <a:endParaRPr lang="en-CA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17%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4" y="1268760"/>
          <a:ext cx="6984776" cy="4798695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292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2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PROVINCE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Mean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Freq.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SK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0.643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1081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MB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0.536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303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AB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0.475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336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QC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0.360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1675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NS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0.287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223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PE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0.261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63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NL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0.233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39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BC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0.231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214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NB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0.197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110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ON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/>
                        <a:t>0.176</a:t>
                      </a:r>
                      <a:endParaRPr lang="en-CA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800" u="none" strike="noStrike" dirty="0"/>
                        <a:t>601</a:t>
                      </a:r>
                      <a:endParaRPr lang="en-CA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Investment Efficiency by Province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Trends in Investment Efficiency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95536" y="1484785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Severe financial (credit) constraints</a:t>
            </a:r>
          </a:p>
          <a:p>
            <a:r>
              <a:rPr lang="en-CA" dirty="0"/>
              <a:t>Found significant degree of investment inefficiencies in each industry.</a:t>
            </a:r>
          </a:p>
          <a:p>
            <a:r>
              <a:rPr lang="en-CA" dirty="0"/>
              <a:t>Overall,  investment efficiency = 41%, the co-op’s investment is at 41% of its desired level.</a:t>
            </a:r>
          </a:p>
          <a:p>
            <a:r>
              <a:rPr lang="en-CA" dirty="0"/>
              <a:t>Co-ops in petroleum industry are 66% investment efficient. </a:t>
            </a:r>
          </a:p>
          <a:p>
            <a:pPr lvl="1"/>
            <a:r>
              <a:rPr lang="en-CA" dirty="0"/>
              <a:t>Investment is at 66% of the desired level.</a:t>
            </a:r>
          </a:p>
          <a:p>
            <a:r>
              <a:rPr lang="en-CA" dirty="0"/>
              <a:t>Firms are unable to attain their investment frontier.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results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CA" sz="3600" dirty="0"/>
          </a:p>
          <a:p>
            <a:r>
              <a:rPr lang="en-CA" sz="4400" dirty="0"/>
              <a:t>SSHRC for funding</a:t>
            </a:r>
          </a:p>
          <a:p>
            <a:endParaRPr lang="en-CA" sz="4400" dirty="0"/>
          </a:p>
          <a:p>
            <a:r>
              <a:rPr lang="en-CA" sz="4400" dirty="0"/>
              <a:t>CCS for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Acknowledgements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Market failure</a:t>
            </a:r>
          </a:p>
          <a:p>
            <a:pPr lvl="1"/>
            <a:r>
              <a:rPr lang="en-CA" dirty="0"/>
              <a:t>Observed investment decisions depend on financial constraints</a:t>
            </a:r>
          </a:p>
          <a:p>
            <a:r>
              <a:rPr lang="en-CA" dirty="0"/>
              <a:t>Co-ops face financial constraints</a:t>
            </a:r>
          </a:p>
          <a:p>
            <a:pPr lvl="1"/>
            <a:r>
              <a:rPr lang="en-CA" dirty="0"/>
              <a:t>Equity starvation</a:t>
            </a:r>
          </a:p>
          <a:p>
            <a:pPr lvl="1"/>
            <a:r>
              <a:rPr lang="en-CA" dirty="0"/>
              <a:t>Heavy reliance on debt</a:t>
            </a:r>
          </a:p>
          <a:p>
            <a:r>
              <a:rPr lang="en-CA" dirty="0"/>
              <a:t>Growth problem and financial flexibility</a:t>
            </a:r>
          </a:p>
          <a:p>
            <a:r>
              <a:rPr lang="en-CA" dirty="0"/>
              <a:t>The financial crisis of 2008-2009</a:t>
            </a:r>
          </a:p>
          <a:p>
            <a:r>
              <a:rPr lang="en-CA" dirty="0"/>
              <a:t>Alleviate through cash flow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Motivations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896544"/>
          </a:xfrm>
        </p:spPr>
        <p:txBody>
          <a:bodyPr>
            <a:noAutofit/>
          </a:bodyPr>
          <a:lstStyle/>
          <a:p>
            <a:r>
              <a:rPr lang="en-CA" sz="2200" i="1" dirty="0"/>
              <a:t>Enables members of co-operatives to decide on whether to </a:t>
            </a:r>
            <a:r>
              <a:rPr lang="en-CA" sz="2200" b="1" i="1" dirty="0"/>
              <a:t>issue equity in the marketplace on a competitive basis</a:t>
            </a:r>
            <a:r>
              <a:rPr lang="en-CA" sz="2200" i="1" dirty="0"/>
              <a:t>, while retaining a co-operative structure.</a:t>
            </a:r>
          </a:p>
          <a:p>
            <a:endParaRPr lang="en-CA" sz="2200" i="1" dirty="0"/>
          </a:p>
          <a:p>
            <a:r>
              <a:rPr lang="en-CA" sz="2200" i="1" dirty="0"/>
              <a:t>Provides greater flexibility of methods for members to finance their co-operative by giving access to new ways to raise capital if members decide that </a:t>
            </a:r>
            <a:r>
              <a:rPr lang="en-CA" sz="2200" b="1" i="1" dirty="0"/>
              <a:t>internal financing is not enough.</a:t>
            </a:r>
          </a:p>
          <a:p>
            <a:endParaRPr lang="en-CA" sz="2200" i="1" dirty="0"/>
          </a:p>
          <a:p>
            <a:r>
              <a:rPr lang="en-CA" sz="2200" i="1" dirty="0"/>
              <a:t>Gives co-operatives access to an array of modern corporate tools (e.g. </a:t>
            </a:r>
            <a:r>
              <a:rPr lang="en-CA" sz="2200" b="1" i="1" dirty="0"/>
              <a:t>amalgamations, arrangements, and reorganization</a:t>
            </a:r>
            <a:r>
              <a:rPr lang="en-CA" sz="2200" i="1" dirty="0"/>
              <a:t>) that competitors use everyday to carry on business efficiently and effectively.</a:t>
            </a:r>
            <a:endParaRPr lang="en-CA" sz="2200" dirty="0">
              <a:hlinkClick r:id="rId2"/>
            </a:endParaRPr>
          </a:p>
          <a:p>
            <a:pPr>
              <a:buNone/>
            </a:pPr>
            <a:r>
              <a:rPr lang="en-CA" sz="2000" dirty="0">
                <a:hlinkClick r:id="rId2"/>
              </a:rPr>
              <a:t>http://www.coopscanada.coop/en/gov_affair/Co_op_Legislation</a:t>
            </a:r>
            <a:r>
              <a:rPr lang="en-CA" sz="2000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1998 Canada Cooperatives Act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Earlier studies entirely focus on the level of financial constraints for IOFs</a:t>
            </a:r>
          </a:p>
          <a:p>
            <a:pPr lvl="1"/>
            <a:r>
              <a:rPr lang="en-CA" i="1" dirty="0"/>
              <a:t>e.g., </a:t>
            </a:r>
            <a:r>
              <a:rPr lang="en-CA" dirty="0" err="1"/>
              <a:t>Fazzari</a:t>
            </a:r>
            <a:r>
              <a:rPr lang="en-CA" dirty="0"/>
              <a:t> </a:t>
            </a:r>
            <a:r>
              <a:rPr lang="en-CA" i="1" dirty="0"/>
              <a:t>et al. </a:t>
            </a:r>
            <a:r>
              <a:rPr lang="en-CA" dirty="0"/>
              <a:t>(1988); </a:t>
            </a:r>
          </a:p>
          <a:p>
            <a:r>
              <a:rPr lang="en-CA" b="1" dirty="0"/>
              <a:t>Recent studies have focussed on co-ops</a:t>
            </a:r>
          </a:p>
          <a:p>
            <a:pPr lvl="1"/>
            <a:r>
              <a:rPr lang="en-CA" dirty="0" err="1"/>
              <a:t>Chaddad</a:t>
            </a:r>
            <a:r>
              <a:rPr lang="en-CA" dirty="0"/>
              <a:t> </a:t>
            </a:r>
            <a:r>
              <a:rPr lang="en-CA" i="1" dirty="0"/>
              <a:t>et al. </a:t>
            </a:r>
            <a:r>
              <a:rPr lang="en-CA" dirty="0"/>
              <a:t>(2005);  Hailu (2005);</a:t>
            </a:r>
          </a:p>
          <a:p>
            <a:r>
              <a:rPr lang="en-CA" b="1" dirty="0"/>
              <a:t>Investment efficiency: the degree of financial constraints </a:t>
            </a:r>
          </a:p>
          <a:p>
            <a:pPr lvl="1"/>
            <a:r>
              <a:rPr lang="en-CA" dirty="0"/>
              <a:t>Wang (2003); </a:t>
            </a:r>
            <a:r>
              <a:rPr lang="en-CA" dirty="0" err="1"/>
              <a:t>Bhaumik</a:t>
            </a:r>
            <a:r>
              <a:rPr lang="en-CA" dirty="0"/>
              <a:t> </a:t>
            </a:r>
            <a:r>
              <a:rPr lang="en-CA" i="1" dirty="0"/>
              <a:t>et al. </a:t>
            </a:r>
            <a:r>
              <a:rPr lang="en-CA" dirty="0"/>
              <a:t>(2012); </a:t>
            </a:r>
          </a:p>
          <a:p>
            <a:r>
              <a:rPr lang="en-CA" b="1" dirty="0">
                <a:solidFill>
                  <a:srgbClr val="0070C0"/>
                </a:solidFill>
              </a:rPr>
              <a:t>Estimate the degree/extent of financial constraint for each co-operatives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Literature: Financial Constraints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Canadian Co-operative Secretariat</a:t>
            </a:r>
          </a:p>
          <a:p>
            <a:r>
              <a:rPr lang="en-CA" dirty="0"/>
              <a:t>Financial statements </a:t>
            </a:r>
          </a:p>
          <a:p>
            <a:r>
              <a:rPr lang="en-CA" dirty="0"/>
              <a:t>1984-2008 (CCS)</a:t>
            </a:r>
          </a:p>
          <a:p>
            <a:pPr lvl="1"/>
            <a:r>
              <a:rPr lang="en-CA" dirty="0"/>
              <a:t>Agricultural supply	</a:t>
            </a:r>
          </a:p>
          <a:p>
            <a:pPr lvl="1"/>
            <a:r>
              <a:rPr lang="en-CA" dirty="0"/>
              <a:t>Feed mill	</a:t>
            </a:r>
          </a:p>
          <a:p>
            <a:pPr lvl="1"/>
            <a:r>
              <a:rPr lang="en-CA" dirty="0"/>
              <a:t>Farm petroleum	</a:t>
            </a:r>
          </a:p>
          <a:p>
            <a:pPr lvl="1"/>
            <a:r>
              <a:rPr lang="en-CA" dirty="0"/>
              <a:t>Dairy</a:t>
            </a:r>
          </a:p>
          <a:p>
            <a:pPr lvl="1"/>
            <a:r>
              <a:rPr lang="en-CA" dirty="0"/>
              <a:t>Marketing &amp; Processing</a:t>
            </a:r>
          </a:p>
          <a:p>
            <a:pPr lvl="1"/>
            <a:r>
              <a:rPr lang="en-CA" dirty="0"/>
              <a:t>Fruit  &amp; Vegetables	</a:t>
            </a:r>
          </a:p>
          <a:p>
            <a:pPr lvl="1"/>
            <a:r>
              <a:rPr lang="en-CA" dirty="0"/>
              <a:t>Greenhouse vegetables	</a:t>
            </a:r>
          </a:p>
          <a:p>
            <a:pPr lvl="1"/>
            <a:r>
              <a:rPr lang="en-CA" dirty="0"/>
              <a:t>Grains &amp; seeds	</a:t>
            </a:r>
          </a:p>
          <a:p>
            <a:pPr lvl="1"/>
            <a:r>
              <a:rPr lang="en-CA" dirty="0"/>
              <a:t>Livestock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980728"/>
          <a:ext cx="7488832" cy="560832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454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 dirty="0"/>
                        <a:t>Supply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1.02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/>
                        <a:t>2615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 dirty="0"/>
                        <a:t>Feed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1.42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983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 dirty="0"/>
                        <a:t>Petroleum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0.19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/>
                        <a:t>1695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/>
                        <a:t>Other supply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2.72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148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/>
                        <a:t>Dairy 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1.17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578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/>
                        <a:t>Fruit 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1.98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536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/>
                        <a:t>Vegetables 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2.47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482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/>
                        <a:t>Greenhouse 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2.09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132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/>
                        <a:t>Grain and Oilseeds 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1.44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324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/>
                        <a:t>Livestock 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                            1.36 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666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600" b="1" u="none" strike="noStrike"/>
                        <a:t>Poultry and Eggs 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/>
                        <a:t>                            1.30 </a:t>
                      </a:r>
                      <a:endParaRPr lang="en-CA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u="none" strike="noStrike" dirty="0"/>
                        <a:t>176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CA" dirty="0"/>
              <a:t>Debt to Equity Ratios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r>
              <a:rPr lang="en-CA" dirty="0"/>
              <a:t>Investment, </a:t>
            </a:r>
            <a:r>
              <a:rPr lang="en-CA" b="1" dirty="0"/>
              <a:t>I</a:t>
            </a:r>
          </a:p>
          <a:p>
            <a:r>
              <a:rPr lang="en-CA" dirty="0"/>
              <a:t>Tobin’s </a:t>
            </a:r>
            <a:r>
              <a:rPr lang="en-CA" b="1" dirty="0"/>
              <a:t>Q</a:t>
            </a:r>
            <a:r>
              <a:rPr lang="en-CA" dirty="0"/>
              <a:t>:  </a:t>
            </a:r>
          </a:p>
          <a:p>
            <a:pPr lvl="1"/>
            <a:r>
              <a:rPr lang="en-CA" dirty="0"/>
              <a:t>Market Value of Capital / Replacement Cost of Capital</a:t>
            </a:r>
          </a:p>
          <a:p>
            <a:r>
              <a:rPr lang="en-CA" dirty="0"/>
              <a:t>Cash Flow, </a:t>
            </a:r>
            <a:r>
              <a:rPr lang="en-CA" b="1" dirty="0"/>
              <a:t>CF=</a:t>
            </a:r>
            <a:r>
              <a:rPr lang="en-CA" b="1" dirty="0" err="1"/>
              <a:t>NI+depreciation</a:t>
            </a:r>
            <a:r>
              <a:rPr lang="en-CA" b="1" dirty="0"/>
              <a:t> </a:t>
            </a:r>
            <a:r>
              <a:rPr lang="en-CA" b="1" dirty="0" err="1"/>
              <a:t>amort</a:t>
            </a:r>
            <a:endParaRPr lang="en-CA" b="1" dirty="0"/>
          </a:p>
          <a:p>
            <a:pPr lvl="1"/>
            <a:r>
              <a:rPr lang="en-CA" dirty="0"/>
              <a:t>a measure of a firm’s financing constraints.</a:t>
            </a:r>
          </a:p>
          <a:p>
            <a:r>
              <a:rPr lang="en-CA" dirty="0"/>
              <a:t>Debt-to-asset ratio, </a:t>
            </a:r>
            <a:r>
              <a:rPr lang="en-CA" b="1" dirty="0"/>
              <a:t>D</a:t>
            </a:r>
          </a:p>
          <a:p>
            <a:r>
              <a:rPr lang="en-CA" dirty="0"/>
              <a:t>Firm size: number of employees or total assets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Main variables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/>
              <a:t>Q-theory to examine financial constraints</a:t>
            </a:r>
          </a:p>
          <a:p>
            <a:r>
              <a:rPr lang="en-CA" dirty="0"/>
              <a:t>Investment function</a:t>
            </a:r>
          </a:p>
          <a:p>
            <a:pPr>
              <a:buNone/>
            </a:pPr>
            <a:r>
              <a:rPr lang="en-CA" dirty="0"/>
              <a:t>	</a:t>
            </a:r>
          </a:p>
          <a:p>
            <a:pPr>
              <a:buNone/>
            </a:pPr>
            <a:r>
              <a:rPr lang="en-CA" sz="2400" b="1" dirty="0" err="1"/>
              <a:t>I</a:t>
            </a:r>
            <a:r>
              <a:rPr lang="en-CA" sz="2400" b="1" baseline="-25000" dirty="0" err="1"/>
              <a:t>it</a:t>
            </a:r>
            <a:r>
              <a:rPr lang="en-CA" sz="2400" b="1" dirty="0"/>
              <a:t>/K</a:t>
            </a:r>
            <a:r>
              <a:rPr lang="en-CA" sz="2400" b="1" baseline="-25000" dirty="0"/>
              <a:t>it-1</a:t>
            </a:r>
            <a:r>
              <a:rPr lang="en-CA" sz="2400" b="1" dirty="0"/>
              <a:t>=</a:t>
            </a:r>
            <a:r>
              <a:rPr lang="en-CA" sz="2400" b="1" dirty="0">
                <a:sym typeface="Symbol"/>
              </a:rPr>
              <a:t> + Q</a:t>
            </a:r>
            <a:r>
              <a:rPr lang="en-CA" sz="2400" b="1" baseline="-25000" dirty="0">
                <a:sym typeface="Symbol"/>
              </a:rPr>
              <a:t>it-1</a:t>
            </a:r>
            <a:r>
              <a:rPr lang="en-CA" sz="2400" b="1" dirty="0">
                <a:sym typeface="Symbol"/>
              </a:rPr>
              <a:t>+(Cf</a:t>
            </a:r>
            <a:r>
              <a:rPr lang="en-CA" sz="2400" b="1" baseline="-25000" dirty="0"/>
              <a:t>it-1</a:t>
            </a:r>
            <a:r>
              <a:rPr lang="en-CA" sz="2400" b="1" dirty="0"/>
              <a:t>/K</a:t>
            </a:r>
            <a:r>
              <a:rPr lang="en-CA" sz="2400" b="1" baseline="-25000" dirty="0"/>
              <a:t>it-1</a:t>
            </a:r>
            <a:r>
              <a:rPr lang="en-CA" sz="2400" b="1" dirty="0">
                <a:sym typeface="Symbol"/>
              </a:rPr>
              <a:t>)+ D</a:t>
            </a:r>
            <a:r>
              <a:rPr lang="en-CA" sz="2400" b="1" baseline="-25000" dirty="0">
                <a:sym typeface="Symbol"/>
              </a:rPr>
              <a:t>it-1</a:t>
            </a:r>
            <a:r>
              <a:rPr lang="en-CA" sz="2400" b="1" dirty="0">
                <a:sym typeface="Symbol"/>
              </a:rPr>
              <a:t>+</a:t>
            </a:r>
            <a:r>
              <a:rPr lang="en-CA" sz="2400" b="1" baseline="-25000" dirty="0">
                <a:sym typeface="Symbol"/>
              </a:rPr>
              <a:t>t</a:t>
            </a:r>
            <a:r>
              <a:rPr lang="en-CA" sz="2400" b="1" dirty="0">
                <a:sym typeface="Symbol"/>
              </a:rPr>
              <a:t>+</a:t>
            </a:r>
            <a:r>
              <a:rPr lang="en-CA" sz="2400" b="1" baseline="-25000" dirty="0" err="1">
                <a:sym typeface="Symbol"/>
              </a:rPr>
              <a:t>i</a:t>
            </a:r>
            <a:r>
              <a:rPr lang="en-CA" sz="2400" b="1" dirty="0">
                <a:sym typeface="Symbol"/>
              </a:rPr>
              <a:t>+ </a:t>
            </a:r>
            <a:r>
              <a:rPr lang="en-CA" sz="2400" b="1" baseline="-25000" dirty="0">
                <a:sym typeface="Symbol"/>
              </a:rPr>
              <a:t>it</a:t>
            </a:r>
            <a:endParaRPr lang="en-CA" sz="2400" b="1" baseline="-25000" dirty="0"/>
          </a:p>
          <a:p>
            <a:endParaRPr lang="en-CA" dirty="0"/>
          </a:p>
          <a:p>
            <a:r>
              <a:rPr lang="en-CA" dirty="0"/>
              <a:t>Ordinary Least Square (OLS) Regression</a:t>
            </a:r>
          </a:p>
          <a:p>
            <a:pPr lvl="1"/>
            <a:r>
              <a:rPr lang="en-CA" dirty="0"/>
              <a:t>The level of investment constraints</a:t>
            </a:r>
          </a:p>
          <a:p>
            <a:endParaRPr lang="en-CA" dirty="0"/>
          </a:p>
          <a:p>
            <a:r>
              <a:rPr lang="en-CA" dirty="0"/>
              <a:t>Stochastic Investment Frontier</a:t>
            </a:r>
          </a:p>
          <a:p>
            <a:pPr lvl="1"/>
            <a:r>
              <a:rPr lang="en-CA" dirty="0"/>
              <a:t>The degree of investment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Measured the investment efficiency of agribusiness co-ops in Canada.</a:t>
            </a:r>
          </a:p>
          <a:p>
            <a:endParaRPr lang="en-CA" dirty="0"/>
          </a:p>
          <a:p>
            <a:r>
              <a:rPr lang="en-CA" dirty="0"/>
              <a:t>Investment efficiency (IE) means how </a:t>
            </a:r>
            <a:r>
              <a:rPr lang="en-CA" b="1" u="sng" dirty="0"/>
              <a:t>actual investment</a:t>
            </a:r>
            <a:r>
              <a:rPr lang="en-CA" dirty="0"/>
              <a:t> departs from the </a:t>
            </a:r>
            <a:r>
              <a:rPr lang="en-CA" b="1" u="sng" dirty="0"/>
              <a:t>optimal/desired investment</a:t>
            </a:r>
            <a:r>
              <a:rPr lang="en-CA" dirty="0"/>
              <a:t> or desired investment level. </a:t>
            </a:r>
          </a:p>
          <a:p>
            <a:endParaRPr lang="en-CA" dirty="0"/>
          </a:p>
          <a:p>
            <a:r>
              <a:rPr lang="en-CA" b="1" dirty="0"/>
              <a:t>Investment efficiency = Actual /Desired.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Investment Efficiency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958DEDC2D5C4DB9775EE4566BB966" ma:contentTypeVersion="12" ma:contentTypeDescription="Create a new document." ma:contentTypeScope="" ma:versionID="c3fda944c368a0ce56aa7c9dd8ad618f">
  <xsd:schema xmlns:xsd="http://www.w3.org/2001/XMLSchema" xmlns:xs="http://www.w3.org/2001/XMLSchema" xmlns:p="http://schemas.microsoft.com/office/2006/metadata/properties" xmlns:ns3="4152e4b0-9273-4eb3-9219-cbfd475533bd" xmlns:ns4="471cef36-82b7-4951-946c-7d484f1f0794" targetNamespace="http://schemas.microsoft.com/office/2006/metadata/properties" ma:root="true" ma:fieldsID="3f73fc864db60044cee6dacd36dac0b3" ns3:_="" ns4:_="">
    <xsd:import namespace="4152e4b0-9273-4eb3-9219-cbfd475533bd"/>
    <xsd:import namespace="471cef36-82b7-4951-946c-7d484f1f07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2e4b0-9273-4eb3-9219-cbfd475533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cef36-82b7-4951-946c-7d484f1f07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55F40E-3790-498D-9C53-84A9F3254EE9}">
  <ds:schemaRefs>
    <ds:schemaRef ds:uri="http://schemas.microsoft.com/office/infopath/2007/PartnerControls"/>
    <ds:schemaRef ds:uri="471cef36-82b7-4951-946c-7d484f1f079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4152e4b0-9273-4eb3-9219-cbfd475533b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0DCEF6-F636-4D01-9D63-AF37BF4721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1F1180-98CE-4C3E-803C-62D7CE9AB5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52e4b0-9273-4eb3-9219-cbfd475533bd"/>
    <ds:schemaRef ds:uri="471cef36-82b7-4951-946c-7d484f1f0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6899</TotalTime>
  <Words>785</Words>
  <Application>Microsoft Office PowerPoint</Application>
  <PresentationFormat>On-screen Show (4:3)</PresentationFormat>
  <Paragraphs>238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Concourse</vt:lpstr>
      <vt:lpstr>The Effects of Financing Constraints on Co-operative Firms’  Investment in Canada</vt:lpstr>
      <vt:lpstr>Motivations</vt:lpstr>
      <vt:lpstr>The 1998 Canada Cooperatives Act</vt:lpstr>
      <vt:lpstr>Literature: Financial Constraints</vt:lpstr>
      <vt:lpstr>Data</vt:lpstr>
      <vt:lpstr>Debt to Equity Ratios</vt:lpstr>
      <vt:lpstr>Main variables</vt:lpstr>
      <vt:lpstr>Method</vt:lpstr>
      <vt:lpstr>Investment Efficiency</vt:lpstr>
      <vt:lpstr>Investment Function</vt:lpstr>
      <vt:lpstr>Investment function and efficiency</vt:lpstr>
      <vt:lpstr>The Degree of Investment Efficiency</vt:lpstr>
      <vt:lpstr>Investment Efficiency by Province</vt:lpstr>
      <vt:lpstr>Trends in Investment Efficiency</vt:lpstr>
      <vt:lpstr>Key results</vt:lpstr>
      <vt:lpstr>Acknowledgements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Financing Constraints on Co-operative Firms’  Investment in Canada</dc:title>
  <dc:creator>ghailu</dc:creator>
  <cp:lastModifiedBy>Getu Hailu</cp:lastModifiedBy>
  <cp:revision>55</cp:revision>
  <dcterms:created xsi:type="dcterms:W3CDTF">2014-05-24T03:31:24Z</dcterms:created>
  <dcterms:modified xsi:type="dcterms:W3CDTF">2021-06-18T14:06:41Z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0x010100F2A958DEDC2D5C4DB9775EE4566BB966</vt:lpwstr>
  </property>
</Properties>
</file>